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64" r:id="rId3"/>
  </p:sldMasterIdLst>
  <p:notesMasterIdLst>
    <p:notesMasterId r:id="rId24"/>
  </p:notesMasterIdLst>
  <p:handoutMasterIdLst>
    <p:handoutMasterId r:id="rId25"/>
  </p:handoutMasterIdLst>
  <p:sldIdLst>
    <p:sldId id="256" r:id="rId4"/>
    <p:sldId id="325" r:id="rId5"/>
    <p:sldId id="257" r:id="rId6"/>
    <p:sldId id="294" r:id="rId7"/>
    <p:sldId id="290" r:id="rId8"/>
    <p:sldId id="327" r:id="rId9"/>
    <p:sldId id="258" r:id="rId10"/>
    <p:sldId id="328" r:id="rId11"/>
    <p:sldId id="330" r:id="rId12"/>
    <p:sldId id="261" r:id="rId13"/>
    <p:sldId id="332" r:id="rId14"/>
    <p:sldId id="331" r:id="rId15"/>
    <p:sldId id="329" r:id="rId16"/>
    <p:sldId id="295" r:id="rId17"/>
    <p:sldId id="335" r:id="rId18"/>
    <p:sldId id="334" r:id="rId19"/>
    <p:sldId id="268" r:id="rId20"/>
    <p:sldId id="336" r:id="rId21"/>
    <p:sldId id="262" r:id="rId22"/>
    <p:sldId id="296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D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howGuides="1">
      <p:cViewPr>
        <p:scale>
          <a:sx n="100" d="100"/>
          <a:sy n="100" d="100"/>
        </p:scale>
        <p:origin x="1003" y="19"/>
      </p:cViewPr>
      <p:guideLst>
        <p:guide orient="horz" pos="184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-3192" y="-72"/>
      </p:cViewPr>
      <p:guideLst>
        <p:guide orient="horz" pos="293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1E857-FA80-42FD-B162-41B2A2E1E1C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5F6BE-D3C4-49DD-B713-542D433C8B00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3F161-EA16-4540-AD6C-54BDB9687A6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AE9C2-5881-4A10-94B1-2302DB8795F8}" type="slidenum">
              <a:rPr lang="ko-KR" altLang="en-US" smtClean="0"/>
              <a:t>‹N°›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AE9C2-5881-4A10-94B1-2302DB8795F8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AE9C2-5881-4A10-94B1-2302DB8795F8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981" y="543613"/>
            <a:ext cx="174011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9062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0" y="3417417"/>
            <a:ext cx="9143998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55776" y="1263998"/>
            <a:ext cx="2772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33752" y="1263998"/>
            <a:ext cx="1835776" cy="1728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33752" y="2991806"/>
            <a:ext cx="1835776" cy="1728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9108504" cy="8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3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411760" y="3939902"/>
            <a:ext cx="2160240" cy="12035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572000" y="0"/>
            <a:ext cx="2160240" cy="1203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11760" y="0"/>
            <a:ext cx="216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240" y="1183500"/>
            <a:ext cx="216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9108504" cy="8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02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1484"/>
            <a:ext cx="339430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75616" y="1443924"/>
            <a:ext cx="3104295" cy="21359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0" y="2890433"/>
            <a:ext cx="9144000" cy="2253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20696" y="1552933"/>
            <a:ext cx="1298551" cy="2242953"/>
            <a:chOff x="2627784" y="1825002"/>
            <a:chExt cx="1198166" cy="2069560"/>
          </a:xfrm>
        </p:grpSpPr>
        <p:sp>
          <p:nvSpPr>
            <p:cNvPr id="9" name="Rounded Rectangle 8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3" name="Oval 12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Rounded Rectangle 13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Picture Placeholder 2"/>
          <p:cNvSpPr>
            <a:spLocks noGrp="1"/>
          </p:cNvSpPr>
          <p:nvPr userDrawn="1">
            <p:ph type="pic" idx="1" hasCustomPrompt="1"/>
          </p:nvPr>
        </p:nvSpPr>
        <p:spPr>
          <a:xfrm>
            <a:off x="994588" y="1742834"/>
            <a:ext cx="1143174" cy="18025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910527" y="2088604"/>
            <a:ext cx="1298551" cy="2242953"/>
            <a:chOff x="2627784" y="1825002"/>
            <a:chExt cx="1198166" cy="2069560"/>
          </a:xfrm>
        </p:grpSpPr>
        <p:sp>
          <p:nvSpPr>
            <p:cNvPr id="17" name="Rounded Rectangle 1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0" name="Oval 19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Rounded Rectangle 20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984419" y="2291784"/>
            <a:ext cx="1143174" cy="18025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900358" y="1383368"/>
            <a:ext cx="1298551" cy="2242953"/>
            <a:chOff x="2627784" y="1825002"/>
            <a:chExt cx="1198166" cy="2069560"/>
          </a:xfrm>
        </p:grpSpPr>
        <p:sp>
          <p:nvSpPr>
            <p:cNvPr id="24" name="Rounded Rectangle 23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7" name="Oval 26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Rounded Rectangle 27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974250" y="1586548"/>
            <a:ext cx="1143174" cy="18025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890188" y="2345021"/>
            <a:ext cx="1298551" cy="2242953"/>
            <a:chOff x="2627784" y="1825002"/>
            <a:chExt cx="1198166" cy="2069560"/>
          </a:xfrm>
        </p:grpSpPr>
        <p:sp>
          <p:nvSpPr>
            <p:cNvPr id="31" name="Rounded Rectangle 30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Rounded Rectangle 34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4080" y="2548201"/>
            <a:ext cx="1143174" cy="18025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1" y="0"/>
            <a:ext cx="9108504" cy="8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41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lt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699792" y="1851670"/>
            <a:ext cx="6444208" cy="144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619671" cy="5143500"/>
          </a:xfrm>
          <a:prstGeom prst="rect">
            <a:avLst/>
          </a:prstGeom>
          <a:gradFill>
            <a:gsLst>
              <a:gs pos="42000">
                <a:srgbClr val="F6F6F6">
                  <a:lumMod val="97000"/>
                </a:srgbClr>
              </a:gs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Straight Arrow Connector 8"/>
          <p:cNvCxnSpPr>
            <a:stCxn id="7" idx="2"/>
          </p:cNvCxnSpPr>
          <p:nvPr userDrawn="1"/>
        </p:nvCxnSpPr>
        <p:spPr>
          <a:xfrm>
            <a:off x="711746" y="4952174"/>
            <a:ext cx="843225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131840" y="2233427"/>
            <a:ext cx="5472608" cy="3999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2683835"/>
            <a:ext cx="5472608" cy="197606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20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  <p:pic>
        <p:nvPicPr>
          <p:cNvPr id="7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0" y="3332174"/>
            <a:ext cx="1087451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 userDrawn="1"/>
        </p:nvCxnSpPr>
        <p:spPr>
          <a:xfrm>
            <a:off x="0" y="195486"/>
            <a:ext cx="914399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3003550"/>
            <a:ext cx="9144001" cy="2139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55576" y="2157550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51471"/>
            <a:ext cx="9144000" cy="648071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699566"/>
            <a:ext cx="9143999" cy="216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This text con be 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46842" y="807554"/>
            <a:ext cx="7050317" cy="352839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403648" y="1131590"/>
            <a:ext cx="6336704" cy="28803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043608" y="2924944"/>
            <a:ext cx="7056784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43608" y="3513851"/>
            <a:ext cx="7056784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  <p:pic>
        <p:nvPicPr>
          <p:cNvPr id="3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15" y="1318423"/>
            <a:ext cx="985234" cy="146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08504" cy="8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619671" cy="5143500"/>
          </a:xfrm>
          <a:prstGeom prst="rect">
            <a:avLst/>
          </a:prstGeom>
          <a:gradFill>
            <a:gsLst>
              <a:gs pos="42000">
                <a:srgbClr val="F6F6F6">
                  <a:lumMod val="97000"/>
                </a:srgbClr>
              </a:gs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584000" y="25735"/>
            <a:ext cx="7560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pic>
        <p:nvPicPr>
          <p:cNvPr id="8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0" y="3332174"/>
            <a:ext cx="1087451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 userDrawn="1"/>
        </p:nvCxnSpPr>
        <p:spPr>
          <a:xfrm>
            <a:off x="711746" y="4952174"/>
            <a:ext cx="843225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76326" y="1262118"/>
            <a:ext cx="1584176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9108504" cy="82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179884" y="1352118"/>
            <a:ext cx="144016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3433" y="1437715"/>
            <a:ext cx="1296144" cy="1619999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516784" y="1352118"/>
            <a:ext cx="144016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3226" y="1442119"/>
            <a:ext cx="1296144" cy="1619999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2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20000" y="442505"/>
            <a:ext cx="7704000" cy="4281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75856" y="0"/>
            <a:ext cx="259228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0" y="1635646"/>
            <a:ext cx="4217146" cy="2310733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7764" y="1731146"/>
            <a:ext cx="2952328" cy="1905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9108504" cy="8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8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782"/>
            <a:ext cx="477240" cy="7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5560" y="411480"/>
            <a:ext cx="3712210" cy="602615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u="sng" dirty="0">
                <a:solidFill>
                  <a:schemeClr val="tx1"/>
                </a:solidFill>
                <a:latin typeface="Britannic Bold" panose="020B0903060703020204" charset="0"/>
                <a:cs typeface="Britannic Bold" panose="020B0903060703020204" charset="0"/>
              </a:rPr>
              <a:t>Réalisé par 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dirty="0">
                <a:solidFill>
                  <a:schemeClr val="tx1"/>
                </a:solidFill>
                <a:latin typeface="Britannic Bold" panose="020B0903060703020204" charset="0"/>
                <a:cs typeface="Britannic Bold" panose="020B0903060703020204" charset="0"/>
              </a:rPr>
              <a:t>    EMHAMED Yassine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dirty="0">
                <a:solidFill>
                  <a:schemeClr val="tx1"/>
                </a:solidFill>
                <a:latin typeface="Britannic Bold" panose="020B0903060703020204" charset="0"/>
                <a:cs typeface="Britannic Bold" panose="020B0903060703020204" charset="0"/>
              </a:rPr>
              <a:t>    ZBIRI Salah </a:t>
            </a:r>
            <a:r>
              <a:rPr lang="en-US" altLang="ko-KR" sz="1600" b="0" dirty="0" err="1">
                <a:solidFill>
                  <a:schemeClr val="tx1"/>
                </a:solidFill>
                <a:latin typeface="Britannic Bold" panose="020B0903060703020204" charset="0"/>
                <a:cs typeface="Britannic Bold" panose="020B0903060703020204" charset="0"/>
              </a:rPr>
              <a:t>eddine</a:t>
            </a:r>
            <a:r>
              <a:rPr lang="en-US" altLang="ko-KR" sz="1600" b="0" dirty="0">
                <a:solidFill>
                  <a:schemeClr val="tx1"/>
                </a:solidFill>
                <a:latin typeface="Britannic Bold" panose="020B0903060703020204" charset="0"/>
                <a:cs typeface="Britannic Bold" panose="020B0903060703020204" charset="0"/>
              </a:rPr>
              <a:t>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u="sng" dirty="0">
                <a:solidFill>
                  <a:schemeClr val="tx1"/>
                </a:solidFill>
                <a:latin typeface="Britannic Bold" panose="020B0903060703020204" charset="0"/>
                <a:cs typeface="Britannic Bold" panose="020B0903060703020204" charset="0"/>
              </a:rPr>
              <a:t>Encadré par 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dirty="0">
                <a:solidFill>
                  <a:schemeClr val="tx1"/>
                </a:solidFill>
                <a:latin typeface="Britannic Bold" panose="020B0903060703020204" charset="0"/>
                <a:cs typeface="Britannic Bold" panose="020B0903060703020204" charset="0"/>
              </a:rPr>
              <a:t>    </a:t>
            </a:r>
            <a:r>
              <a:rPr lang="en-US" altLang="ko-KR" sz="1600" b="0" dirty="0" err="1">
                <a:solidFill>
                  <a:schemeClr val="tx1"/>
                </a:solidFill>
                <a:latin typeface="Britannic Bold" panose="020B0903060703020204" charset="0"/>
                <a:cs typeface="Britannic Bold" panose="020B0903060703020204" charset="0"/>
              </a:rPr>
              <a:t>Mr</a:t>
            </a:r>
            <a:r>
              <a:rPr lang="en-US" altLang="ko-KR" sz="1600" b="0" dirty="0">
                <a:solidFill>
                  <a:schemeClr val="tx1"/>
                </a:solidFill>
                <a:latin typeface="Britannic Bold" panose="020B0903060703020204" charset="0"/>
                <a:cs typeface="Britannic Bold" panose="020B0903060703020204" charset="0"/>
              </a:rPr>
              <a:t> ASSOULI </a:t>
            </a:r>
            <a:r>
              <a:rPr lang="en-US" altLang="ko-KR" sz="1600" b="0" dirty="0" err="1">
                <a:solidFill>
                  <a:schemeClr val="tx1"/>
                </a:solidFill>
                <a:latin typeface="Britannic Bold" panose="020B0903060703020204" charset="0"/>
                <a:cs typeface="Britannic Bold" panose="020B0903060703020204" charset="0"/>
              </a:rPr>
              <a:t>jalal</a:t>
            </a:r>
            <a:endParaRPr lang="en-US" altLang="ko-KR" sz="1600" b="0" dirty="0">
              <a:solidFill>
                <a:schemeClr val="tx1"/>
              </a:solidFill>
              <a:latin typeface="Britannic Bold" panose="020B0903060703020204" charset="0"/>
              <a:cs typeface="Britannic Bold" panose="020B090306070302020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415" y="3291840"/>
            <a:ext cx="9144000" cy="1310005"/>
          </a:xfrm>
          <a:prstGeom prst="rect">
            <a:avLst/>
          </a:prstGeom>
        </p:spPr>
        <p:txBody>
          <a:bodyPr/>
          <a:lstStyle/>
          <a:p>
            <a:r>
              <a:rPr lang="fr-FR" sz="3200" cap="all" dirty="0">
                <a:solidFill>
                  <a:srgbClr val="323E4F"/>
                </a:solidFill>
                <a:effectLst/>
                <a:latin typeface="Algerian" panose="04020705040A02060702" pitchFamily="82" charset="0"/>
                <a:ea typeface="SimSun" panose="02010600030101010101" pitchFamily="2" charset="-122"/>
                <a:cs typeface="Times New Roman" panose="02020603050405020304" pitchFamily="18" charset="0"/>
              </a:rPr>
              <a:t>Réalisation d'une application web pour </a:t>
            </a:r>
            <a:br>
              <a:rPr lang="fr-FR" sz="3200" cap="all" dirty="0">
                <a:solidFill>
                  <a:srgbClr val="323E4F"/>
                </a:solidFill>
                <a:effectLst/>
                <a:latin typeface="Algerian" panose="04020705040A02060702" pitchFamily="82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fr-FR" sz="3200" cap="all" dirty="0">
                <a:solidFill>
                  <a:srgbClr val="323E4F"/>
                </a:solidFill>
                <a:effectLst/>
                <a:latin typeface="Algerian" panose="04020705040A02060702" pitchFamily="82" charset="0"/>
                <a:ea typeface="SimSun" panose="02010600030101010101" pitchFamily="2" charset="-122"/>
                <a:cs typeface="Times New Roman" panose="02020603050405020304" pitchFamily="18" charset="0"/>
              </a:rPr>
              <a:t>l'exposition des produit d’entreprise</a:t>
            </a:r>
            <a:endParaRPr lang="en-US" altLang="ko-KR" sz="3200" dirty="0">
              <a:latin typeface="Algerian" panose="04020705040A02060702" pitchFamily="82" charset="0"/>
              <a:ea typeface="Malgun Gothic" panose="020B0503020000020004" pitchFamily="50" charset="-127"/>
              <a:cs typeface="Algerian" panose="04020705040A02060702" charset="0"/>
            </a:endParaRPr>
          </a:p>
        </p:txBody>
      </p:sp>
      <p:pic>
        <p:nvPicPr>
          <p:cNvPr id="77" name="Picture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88125" y="123825"/>
            <a:ext cx="240284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IMG_256">
            <a:extLst>
              <a:ext uri="{FF2B5EF4-FFF2-40B4-BE49-F238E27FC236}">
                <a16:creationId xmlns:a16="http://schemas.microsoft.com/office/drawing/2014/main" id="{58A8173A-3B04-485C-942D-B134A24749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4492" y="4515966"/>
            <a:ext cx="755015" cy="465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23728" y="3507854"/>
            <a:ext cx="4896544" cy="1635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Placeholder 13"/>
          <p:cNvSpPr txBox="1"/>
          <p:nvPr/>
        </p:nvSpPr>
        <p:spPr>
          <a:xfrm>
            <a:off x="2679065" y="4499610"/>
            <a:ext cx="3888740" cy="6737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Diagramme de c</a:t>
            </a:r>
            <a:r>
              <a:rPr lang="en-US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Lass </a:t>
            </a:r>
            <a:r>
              <a:rPr lang="fr-FR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:</a:t>
            </a:r>
            <a:endParaRPr lang="fr-FR" altLang="ko-KR" sz="2000" b="1" dirty="0">
              <a:solidFill>
                <a:schemeClr val="bg1"/>
              </a:solidFill>
              <a:latin typeface="Algerian" panose="04020705040A02060702" charset="0"/>
              <a:cs typeface="Algerian" panose="04020705040A02060702" charset="0"/>
              <a:sym typeface="+mn-ea"/>
            </a:endParaRPr>
          </a:p>
        </p:txBody>
      </p:sp>
      <p:pic>
        <p:nvPicPr>
          <p:cNvPr id="8" name="Picture 105" descr="NewModel Class Diagram">
            <a:extLst>
              <a:ext uri="{FF2B5EF4-FFF2-40B4-BE49-F238E27FC236}">
                <a16:creationId xmlns:a16="http://schemas.microsoft.com/office/drawing/2014/main" id="{B929E25C-614D-4C8D-9EFC-6D102B2F2D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49704"/>
            <a:ext cx="8784488" cy="44382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8" y="-20206"/>
            <a:ext cx="4896544" cy="1635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Placeholder 13"/>
          <p:cNvSpPr txBox="1"/>
          <p:nvPr/>
        </p:nvSpPr>
        <p:spPr>
          <a:xfrm>
            <a:off x="35560" y="123825"/>
            <a:ext cx="3534410" cy="10477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Diagramme de </a:t>
            </a:r>
            <a:r>
              <a:rPr lang="en-US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sequence 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visiteur</a:t>
            </a:r>
            <a:r>
              <a:rPr lang="en-US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)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EEBED48-5DF2-45A9-89F8-3BFA9B0EAD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9969" y="0"/>
            <a:ext cx="5533013" cy="410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8" y="-20206"/>
            <a:ext cx="4896544" cy="1635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Placeholder 13"/>
          <p:cNvSpPr txBox="1"/>
          <p:nvPr/>
        </p:nvSpPr>
        <p:spPr>
          <a:xfrm>
            <a:off x="35560" y="123825"/>
            <a:ext cx="3534410" cy="9296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Diagramme de </a:t>
            </a:r>
            <a:r>
              <a:rPr lang="en-US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sequence 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(Administrateur)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ED4F9E7-34E2-488F-8AA8-264B7222C4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5243" y="-20206"/>
            <a:ext cx="5538470" cy="5168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775" y="2284095"/>
            <a:ext cx="6492240" cy="829310"/>
          </a:xfrm>
        </p:spPr>
        <p:txBody>
          <a:bodyPr/>
          <a:lstStyle/>
          <a:p>
            <a:pPr algn="ctr"/>
            <a:r>
              <a:rPr lang="fr-FR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Réalisation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&amp;</a:t>
            </a:r>
            <a:r>
              <a:rPr lang="fr-FR" dirty="0">
                <a:latin typeface="Algerian" panose="04020705040A02060702" charset="0"/>
                <a:cs typeface="Algerian" panose="04020705040A02060702" charset="0"/>
                <a:sym typeface="+mn-ea"/>
              </a:rPr>
              <a:t> </a:t>
            </a:r>
            <a:r>
              <a:rPr lang="fr-FR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Mise en </a:t>
            </a:r>
            <a:br>
              <a:rPr lang="fr-FR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</a:br>
            <a:r>
              <a:rPr lang="fr-FR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œuvre</a:t>
            </a:r>
            <a:endParaRPr lang="ko-KR" altLang="en-US" dirty="0">
              <a:solidFill>
                <a:schemeClr val="bg1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grpSp>
        <p:nvGrpSpPr>
          <p:cNvPr id="3" name="组合 1"/>
          <p:cNvGrpSpPr/>
          <p:nvPr/>
        </p:nvGrpSpPr>
        <p:grpSpPr>
          <a:xfrm>
            <a:off x="1188085" y="2094865"/>
            <a:ext cx="1056005" cy="954405"/>
            <a:chOff x="4862864" y="2447738"/>
            <a:chExt cx="717248" cy="628068"/>
          </a:xfrm>
        </p:grpSpPr>
        <p:sp>
          <p:nvSpPr>
            <p:cNvPr id="71" name="矩形 10"/>
            <p:cNvSpPr>
              <a:spLocks noChangeAspect="1"/>
            </p:cNvSpPr>
            <p:nvPr/>
          </p:nvSpPr>
          <p:spPr>
            <a:xfrm>
              <a:off x="4862864" y="2447738"/>
              <a:ext cx="717248" cy="628068"/>
            </a:xfrm>
            <a:prstGeom prst="hexagon">
              <a:avLst/>
            </a:prstGeom>
            <a:gradFill>
              <a:gsLst>
                <a:gs pos="100000">
                  <a:srgbClr val="00B0F0"/>
                </a:gs>
                <a:gs pos="0">
                  <a:schemeClr val="accent1"/>
                </a:gs>
              </a:gsLst>
              <a:lin ang="8100000" scaled="0"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sx="104000" sy="104000" algn="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922896" y="2513458"/>
              <a:ext cx="577850" cy="46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lgerian" panose="04020705040A02060702" charset="0"/>
                  <a:cs typeface="Algerian" panose="04020705040A02060702" charset="0"/>
                  <a:sym typeface="+mn-lt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 Logiciel </a:t>
            </a:r>
            <a:r>
              <a:rPr lang="en-US" altLang="ko-KR" dirty="0">
                <a:solidFill>
                  <a:schemeClr val="accent1"/>
                </a:solidFill>
              </a:rPr>
              <a:t>Utilisée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807585" y="2931795"/>
            <a:ext cx="1402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b="1" dirty="0"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Sublime </a:t>
            </a:r>
            <a:r>
              <a:rPr lang="fr-FR" sz="1200" b="1" dirty="0" err="1"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Text</a:t>
            </a:r>
            <a:r>
              <a:rPr lang="fr-FR" sz="1200" b="1" dirty="0"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 est un éditeur de </a:t>
            </a:r>
          </a:p>
          <a:p>
            <a:pPr algn="just"/>
            <a:r>
              <a:rPr lang="fr-FR" sz="1200" b="1" dirty="0"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texte générique codé en C++ et Python, disponible sur Windows, Mac et Linux..</a:t>
            </a:r>
            <a:endParaRPr lang="fr-FR" sz="1200" dirty="0">
              <a:latin typeface="Arial (Corps)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79615" y="2931795"/>
            <a:ext cx="15354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effectLst/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Cmd ou l'invite de commandes est un logiciel d'interprétation des commandes DOS, Windows et OS/2 qui affiche une interface utilisateur en ligne de commande de type Win32</a:t>
            </a:r>
            <a:endParaRPr lang="fr-FR" altLang="en-US" sz="1200" b="1" dirty="0">
              <a:latin typeface="Arial (Corps)"/>
              <a:cs typeface="Arial" panose="020B0604020202020204" pitchFamily="34" charset="0"/>
              <a:sym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7830" y="2925445"/>
            <a:ext cx="14020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>
                <a:solidFill>
                  <a:schemeClr val="tx1"/>
                </a:solidFill>
                <a:sym typeface="+mn-ea"/>
              </a:rPr>
              <a:t>PowerDesigner est un logiciel de conception qui permet de modéliser les traitements informatiques et leurs bases de données associées.</a:t>
            </a:r>
            <a:endParaRPr lang="fr-FR" altLang="en-US" sz="1200" b="1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35555" y="2921000"/>
            <a:ext cx="14020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tx1"/>
                </a:solidFill>
                <a:sym typeface="+mn-ea"/>
              </a:rPr>
              <a:t>XAMPP est un ensemble de logiciels permettant de mettre en place un serveur Web local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endParaRPr lang="fr-FR" altLang="en-US" sz="12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0" name="Espace réservé pour une image  9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995" y="1131570"/>
            <a:ext cx="1296035" cy="1296035"/>
          </a:xfrm>
          <a:custGeom>
            <a:avLst/>
            <a:gdLst>
              <a:gd name="connsiteX0" fmla="*/ 619039 w 1238078"/>
              <a:gd name="connsiteY0" fmla="*/ 0 h 1238078"/>
              <a:gd name="connsiteX1" fmla="*/ 1238078 w 1238078"/>
              <a:gd name="connsiteY1" fmla="*/ 619039 h 1238078"/>
              <a:gd name="connsiteX2" fmla="*/ 619039 w 1238078"/>
              <a:gd name="connsiteY2" fmla="*/ 1238078 h 1238078"/>
              <a:gd name="connsiteX3" fmla="*/ 0 w 1238078"/>
              <a:gd name="connsiteY3" fmla="*/ 619039 h 1238078"/>
              <a:gd name="connsiteX4" fmla="*/ 619039 w 1238078"/>
              <a:gd name="connsiteY4" fmla="*/ 0 h 123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078" h="1238078">
                <a:moveTo>
                  <a:pt x="619039" y="0"/>
                </a:moveTo>
                <a:cubicBezTo>
                  <a:pt x="960925" y="0"/>
                  <a:pt x="1238078" y="277153"/>
                  <a:pt x="1238078" y="619039"/>
                </a:cubicBezTo>
                <a:cubicBezTo>
                  <a:pt x="1238078" y="960925"/>
                  <a:pt x="960925" y="1238078"/>
                  <a:pt x="619039" y="1238078"/>
                </a:cubicBezTo>
                <a:cubicBezTo>
                  <a:pt x="277153" y="1238078"/>
                  <a:pt x="0" y="960925"/>
                  <a:pt x="0" y="619039"/>
                </a:cubicBezTo>
                <a:cubicBezTo>
                  <a:pt x="0" y="277153"/>
                  <a:pt x="277153" y="0"/>
                  <a:pt x="619039" y="0"/>
                </a:cubicBezTo>
                <a:close/>
              </a:path>
            </a:pathLst>
          </a:custGeom>
          <a:noFill/>
        </p:spPr>
      </p:pic>
      <p:pic>
        <p:nvPicPr>
          <p:cNvPr id="3" name="Espace réservé pour une image  5"/>
          <p:cNvPicPr>
            <a:picLocks noGrp="1" noChangeAspect="1"/>
          </p:cNvPicPr>
          <p:nvPr>
            <p:ph type="pic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" b="651"/>
          <a:stretch>
            <a:fillRect/>
          </a:stretch>
        </p:blipFill>
        <p:spPr>
          <a:xfrm>
            <a:off x="2519680" y="1049020"/>
            <a:ext cx="1440180" cy="1460500"/>
          </a:xfrm>
          <a:custGeom>
            <a:avLst/>
            <a:gdLst>
              <a:gd name="connsiteX0" fmla="*/ 828698 w 1657396"/>
              <a:gd name="connsiteY0" fmla="*/ 0 h 1657398"/>
              <a:gd name="connsiteX1" fmla="*/ 1657396 w 1657396"/>
              <a:gd name="connsiteY1" fmla="*/ 828699 h 1657398"/>
              <a:gd name="connsiteX2" fmla="*/ 828698 w 1657396"/>
              <a:gd name="connsiteY2" fmla="*/ 1657398 h 1657398"/>
              <a:gd name="connsiteX3" fmla="*/ 0 w 1657396"/>
              <a:gd name="connsiteY3" fmla="*/ 828699 h 1657398"/>
              <a:gd name="connsiteX4" fmla="*/ 828698 w 1657396"/>
              <a:gd name="connsiteY4" fmla="*/ 0 h 165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96" h="1657398">
                <a:moveTo>
                  <a:pt x="828698" y="0"/>
                </a:moveTo>
                <a:cubicBezTo>
                  <a:pt x="1286375" y="0"/>
                  <a:pt x="1657396" y="371021"/>
                  <a:pt x="1657396" y="828699"/>
                </a:cubicBezTo>
                <a:cubicBezTo>
                  <a:pt x="1657396" y="1286377"/>
                  <a:pt x="1286375" y="1657398"/>
                  <a:pt x="828698" y="1657398"/>
                </a:cubicBezTo>
                <a:cubicBezTo>
                  <a:pt x="371021" y="1657398"/>
                  <a:pt x="0" y="1286377"/>
                  <a:pt x="0" y="828699"/>
                </a:cubicBezTo>
                <a:cubicBezTo>
                  <a:pt x="0" y="371021"/>
                  <a:pt x="371021" y="0"/>
                  <a:pt x="828698" y="0"/>
                </a:cubicBezTo>
                <a:close/>
              </a:path>
            </a:pathLst>
          </a:custGeom>
          <a:noFill/>
        </p:spPr>
      </p:pic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49D1AE92-0699-4625-B770-7CD283BB85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r="19988"/>
          <a:stretch>
            <a:fillRect/>
          </a:stretch>
        </p:blipFill>
        <p:spPr>
          <a:xfrm>
            <a:off x="4798199" y="963186"/>
            <a:ext cx="1402080" cy="1752405"/>
          </a:xfrm>
        </p:spPr>
      </p:pic>
      <p:pic>
        <p:nvPicPr>
          <p:cNvPr id="35" name="Espace réservé pour une image  34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7B0E1A3E-E61D-40E2-A519-AC54A89A17F1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2" r="23932"/>
          <a:stretch>
            <a:fillRect/>
          </a:stretch>
        </p:blipFill>
        <p:spPr>
          <a:xfrm>
            <a:off x="7091363" y="957263"/>
            <a:ext cx="1403350" cy="17526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 Language </a:t>
            </a:r>
            <a:r>
              <a:rPr lang="en-US" altLang="ko-KR" dirty="0">
                <a:solidFill>
                  <a:schemeClr val="accent1"/>
                </a:solidFill>
              </a:rPr>
              <a:t>Utilisée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283968" y="3130973"/>
            <a:ext cx="2831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/>
            <a:r>
              <a:rPr lang="fr-FR" sz="1200" b="1" dirty="0">
                <a:effectLst/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Un Framework est </a:t>
            </a:r>
            <a:r>
              <a:rPr lang="fr-FR" sz="1200" b="1" dirty="0" err="1">
                <a:effectLst/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uncadre</a:t>
            </a:r>
            <a:r>
              <a:rPr lang="fr-FR" sz="1200" b="1" dirty="0">
                <a:effectLst/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 de travail (Frame signifie cadre  et </a:t>
            </a:r>
            <a:r>
              <a:rPr lang="fr-FR" sz="1200" b="1" dirty="0" err="1">
                <a:effectLst/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work</a:t>
            </a:r>
            <a:r>
              <a:rPr lang="fr-FR" sz="1200" b="1" dirty="0">
                <a:effectLst/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 se traduit par travail) ou boîte à outils conçu par et pour les développeurs. Et      contient des composants       autonomes qui permettent de faciliter le développement      d’une application.</a:t>
            </a:r>
            <a:endParaRPr lang="fr-FR" sz="1200" dirty="0">
              <a:effectLst/>
              <a:latin typeface="Arial (Corps)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51720" y="1192849"/>
            <a:ext cx="2376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b="1" dirty="0">
                <a:effectLst/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Le HyperText Markup              </a:t>
            </a:r>
            <a:r>
              <a:rPr lang="fr-FR" sz="1200" b="1" dirty="0" err="1">
                <a:effectLst/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Language</a:t>
            </a:r>
            <a:r>
              <a:rPr lang="fr-FR" sz="1200" b="1" dirty="0">
                <a:effectLst/>
                <a:latin typeface="Arial (Corps)"/>
                <a:ea typeface="SimSun" panose="02010600030101010101" pitchFamily="2" charset="-122"/>
                <a:cs typeface="Century Schoolbook" panose="02040604050505020304" pitchFamily="18" charset="0"/>
              </a:rPr>
              <a:t>, généralement        abrégé HTML ou dans sa        dernière version HTML5, est   le langage de balisage conçu pour représenter les pages   web. Ce langage permet :        d’écrire de l’hypertexte, d’où son nom</a:t>
            </a:r>
            <a:endParaRPr lang="fr-FR" altLang="en-US" sz="1200" b="1" dirty="0">
              <a:latin typeface="Arial (Corps)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514B20F8-6514-403D-A0A9-D092F76970EB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9" r="10039"/>
          <a:stretch>
            <a:fillRect/>
          </a:stretch>
        </p:blipFill>
        <p:spPr>
          <a:xfrm>
            <a:off x="251520" y="1059582"/>
            <a:ext cx="1656184" cy="2072259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FD3CBB92-6782-4790-B8CB-154F6A92BBA3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r="10995"/>
          <a:stretch>
            <a:fillRect/>
          </a:stretch>
        </p:blipFill>
        <p:spPr>
          <a:xfrm>
            <a:off x="7269163" y="2859088"/>
            <a:ext cx="1655762" cy="2122487"/>
          </a:xfrm>
        </p:spPr>
      </p:pic>
    </p:spTree>
    <p:extLst>
      <p:ext uri="{BB962C8B-B14F-4D97-AF65-F5344CB8AC3E}">
        <p14:creationId xmlns:p14="http://schemas.microsoft.com/office/powerpoint/2010/main" val="372889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775" y="2211705"/>
            <a:ext cx="6492240" cy="829310"/>
          </a:xfrm>
        </p:spPr>
        <p:txBody>
          <a:bodyPr/>
          <a:lstStyle/>
          <a:p>
            <a:pPr algn="ctr"/>
            <a:r>
              <a:rPr lang="en-US" altLang="fr-FR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Réalisation</a:t>
            </a:r>
            <a:endParaRPr lang="en-US" altLang="fr-FR" dirty="0">
              <a:solidFill>
                <a:schemeClr val="bg1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 Site</a:t>
            </a:r>
            <a:r>
              <a:rPr lang="en-US" altLang="ko-KR" dirty="0"/>
              <a:t>-</a:t>
            </a:r>
            <a:r>
              <a:rPr lang="en-US" altLang="ko-KR" dirty="0">
                <a:solidFill>
                  <a:schemeClr val="accent1"/>
                </a:solidFill>
              </a:rPr>
              <a:t>Web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1A2F1E3B-44E3-438B-9687-126C175550F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9FC8B3-8835-4102-8FA9-CCEE2A35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3" y="1443924"/>
            <a:ext cx="3128962" cy="21422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D5D360B-A169-4CB9-B51D-E61958185BD5}"/>
              </a:ext>
            </a:extLst>
          </p:cNvPr>
          <p:cNvSpPr txBox="1">
            <a:spLocks/>
          </p:cNvSpPr>
          <p:nvPr/>
        </p:nvSpPr>
        <p:spPr>
          <a:xfrm>
            <a:off x="3059832" y="1779662"/>
            <a:ext cx="7200800" cy="158417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fr-FR" altLang="fr-FR" sz="3000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l'interface de notre </a:t>
            </a:r>
          </a:p>
          <a:p>
            <a:pPr algn="ctr"/>
            <a:r>
              <a:rPr lang="fr-FR" altLang="fr-FR" sz="3000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site web</a:t>
            </a:r>
            <a:endParaRPr lang="en-US" altLang="fr-FR" sz="3000" dirty="0">
              <a:solidFill>
                <a:schemeClr val="bg1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51470"/>
            <a:ext cx="7884368" cy="313767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 Site</a:t>
            </a:r>
            <a:r>
              <a:rPr lang="en-US" altLang="ko-KR" dirty="0"/>
              <a:t>-</a:t>
            </a:r>
            <a:r>
              <a:rPr lang="en-US" altLang="ko-KR" dirty="0">
                <a:solidFill>
                  <a:schemeClr val="accent1"/>
                </a:solidFill>
              </a:rPr>
              <a:t>Web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2" name="vid">
            <a:hlinkClick r:id="" action="ppaction://media"/>
            <a:extLst>
              <a:ext uri="{FF2B5EF4-FFF2-40B4-BE49-F238E27FC236}">
                <a16:creationId xmlns:a16="http://schemas.microsoft.com/office/drawing/2014/main" id="{7BE00650-A560-46EC-9E87-AD7DDD66B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40568" y="452586"/>
            <a:ext cx="102251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9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 txBox="1"/>
          <p:nvPr/>
        </p:nvSpPr>
        <p:spPr>
          <a:xfrm>
            <a:off x="2195830" y="843915"/>
            <a:ext cx="4699000" cy="52260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altLang="zh-CN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Conclusion </a:t>
            </a:r>
            <a:endParaRPr lang="zh-CN" altLang="zh-CN" sz="3600" b="1" kern="1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charset="0"/>
              <a:cs typeface="Algerian" panose="04020705040A02060702" charset="0"/>
              <a:sym typeface="+mn-lt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en-US" altLang="ko-KR" sz="3600" b="1" dirty="0">
              <a:solidFill>
                <a:schemeClr val="bg1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8" name="Content Placeholder 4"/>
          <p:cNvSpPr txBox="1"/>
          <p:nvPr/>
        </p:nvSpPr>
        <p:spPr>
          <a:xfrm>
            <a:off x="1115695" y="1366520"/>
            <a:ext cx="6923405" cy="29083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L’objectif de notre projet était de développer </a:t>
            </a:r>
            <a:r>
              <a:rPr lang="en-US" alt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 </a:t>
            </a:r>
            <a:r>
              <a:rPr 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et d’exposé</a:t>
            </a:r>
            <a:r>
              <a:rPr lang="en-US" alt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 </a:t>
            </a:r>
            <a:r>
              <a:rPr 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les étapes de conception et de</a:t>
            </a:r>
            <a:r>
              <a:rPr lang="en-US" alt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        r</a:t>
            </a:r>
            <a:r>
              <a:rPr 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éalisation de notre Projet</a:t>
            </a:r>
            <a:r>
              <a:rPr lang="en-US" alt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 </a:t>
            </a:r>
            <a:r>
              <a:rPr 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qui consiste à </a:t>
            </a:r>
            <a:r>
              <a:rPr lang="en-US" alt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        </a:t>
            </a:r>
            <a:r>
              <a:rPr 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créer un Site Web avec le </a:t>
            </a:r>
            <a:r>
              <a:rPr lang="fr-FR" sz="2800" i="1" dirty="0" err="1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language</a:t>
            </a:r>
            <a:r>
              <a:rPr lang="fr-FR" sz="2800" i="1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 HTML et  aussi Django .</a:t>
            </a:r>
            <a:endParaRPr lang="en-US" altLang="ko-KR" sz="2800" i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85" y="411180"/>
            <a:ext cx="9144000" cy="776530"/>
          </a:xfrm>
        </p:spPr>
        <p:txBody>
          <a:bodyPr/>
          <a:lstStyle/>
          <a:p>
            <a:pPr algn="ctr"/>
            <a:r>
              <a:rPr lang="fr-FR" altLang="zh-CN" sz="4000" kern="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ea"/>
                <a:sym typeface="+mn-lt"/>
              </a:rPr>
              <a:t>Introduction </a:t>
            </a:r>
            <a:br>
              <a:rPr lang="zh-CN" altLang="zh-CN" sz="4000" b="1" kern="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  <a:cs typeface="+mn-ea"/>
                <a:sym typeface="+mn-lt"/>
              </a:rPr>
            </a:br>
            <a:endParaRPr lang="zh-CN" altLang="zh-CN" sz="4000" b="1" kern="1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  <a:cs typeface="+mn-ea"/>
              <a:sym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764030" y="1059815"/>
            <a:ext cx="5280660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 conception représente un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role fondamental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et 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déterminante pour produire une application de 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haute qualité. C’est dans ce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tte étape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que nous 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devons clarifier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 premier lieu la vue globale,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 décrivant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l’architecture générale que nous allons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suivre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dans la partie réalisation de notre projet. </a:t>
            </a:r>
          </a:p>
          <a:p>
            <a:pPr algn="just"/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Puis, dans 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deuxième 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étape 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nous allons détailler notre choix conceptuel à travers plusieurs types </a:t>
            </a:r>
            <a:r>
              <a:rPr lang="en-US" alt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fr-FR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 diagrammes.</a:t>
            </a:r>
            <a:endParaRPr lang="fr-FR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fr-FR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altLang="zh-CN" spc="-15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+mj-lt"/>
                <a:ea typeface="印品粗朗体" panose="02000000000000000000" pitchFamily="2" charset="-122"/>
                <a:cs typeface="+mn-ea"/>
                <a:sym typeface="+mn-lt"/>
              </a:rPr>
              <a:t>Merci pour votre Attention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endParaRPr lang="ko-KR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9965" y="0"/>
            <a:ext cx="6884035" cy="776605"/>
          </a:xfrm>
        </p:spPr>
        <p:txBody>
          <a:bodyPr/>
          <a:lstStyle/>
          <a:p>
            <a:r>
              <a:rPr lang="en-US" altLang="ko-KR" u="sng" dirty="0">
                <a:solidFill>
                  <a:srgbClr val="0DD2D9"/>
                </a:solidFill>
              </a:rPr>
              <a:t> </a:t>
            </a:r>
            <a:r>
              <a:rPr lang="en-US" altLang="ko-KR" u="sng" dirty="0">
                <a:solidFill>
                  <a:schemeClr val="accent1"/>
                </a:solidFill>
              </a:rPr>
              <a:t> P</a:t>
            </a:r>
            <a:r>
              <a:rPr lang="en-US" altLang="ko-KR" u="sng" dirty="0"/>
              <a:t>LAN </a:t>
            </a:r>
            <a:r>
              <a:rPr lang="en-US" altLang="ko-KR" u="sng" dirty="0">
                <a:solidFill>
                  <a:schemeClr val="accent1"/>
                </a:solidFill>
                <a:sym typeface="+mn-ea"/>
              </a:rPr>
              <a:t>:</a:t>
            </a:r>
            <a:r>
              <a:rPr lang="en-US" altLang="ko-KR" u="sng" dirty="0"/>
              <a:t> </a:t>
            </a:r>
            <a:endParaRPr lang="ko-KR" altLang="en-US" u="sng" dirty="0"/>
          </a:p>
        </p:txBody>
      </p:sp>
      <p:grpSp>
        <p:nvGrpSpPr>
          <p:cNvPr id="79" name="Group 78"/>
          <p:cNvGrpSpPr/>
          <p:nvPr/>
        </p:nvGrpSpPr>
        <p:grpSpPr>
          <a:xfrm>
            <a:off x="3514373" y="1277259"/>
            <a:ext cx="538036" cy="538036"/>
            <a:chOff x="4298598" y="1406129"/>
            <a:chExt cx="538036" cy="538036"/>
          </a:xfrm>
        </p:grpSpPr>
        <p:sp>
          <p:nvSpPr>
            <p:cNvPr id="63" name="Oval 62"/>
            <p:cNvSpPr/>
            <p:nvPr/>
          </p:nvSpPr>
          <p:spPr>
            <a:xfrm>
              <a:off x="4298598" y="1406129"/>
              <a:ext cx="538036" cy="5380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387596" y="1490481"/>
              <a:ext cx="3600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514373" y="2186236"/>
            <a:ext cx="538036" cy="538036"/>
            <a:chOff x="4298598" y="2241725"/>
            <a:chExt cx="538036" cy="538036"/>
          </a:xfrm>
        </p:grpSpPr>
        <p:sp>
          <p:nvSpPr>
            <p:cNvPr id="71" name="Oval 70"/>
            <p:cNvSpPr/>
            <p:nvPr/>
          </p:nvSpPr>
          <p:spPr>
            <a:xfrm>
              <a:off x="4298598" y="2241725"/>
              <a:ext cx="538036" cy="5380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7596" y="2326077"/>
              <a:ext cx="3600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3514373" y="3095213"/>
            <a:ext cx="538036" cy="538036"/>
            <a:chOff x="4298598" y="3049560"/>
            <a:chExt cx="538036" cy="538036"/>
          </a:xfrm>
        </p:grpSpPr>
        <p:sp>
          <p:nvSpPr>
            <p:cNvPr id="72" name="Oval 71"/>
            <p:cNvSpPr/>
            <p:nvPr/>
          </p:nvSpPr>
          <p:spPr>
            <a:xfrm>
              <a:off x="4298598" y="3049560"/>
              <a:ext cx="538036" cy="5380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387596" y="3133912"/>
              <a:ext cx="3600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514373" y="4004190"/>
            <a:ext cx="538036" cy="538036"/>
            <a:chOff x="4298598" y="3857396"/>
            <a:chExt cx="538036" cy="538036"/>
          </a:xfrm>
        </p:grpSpPr>
        <p:sp>
          <p:nvSpPr>
            <p:cNvPr id="73" name="Oval 72"/>
            <p:cNvSpPr/>
            <p:nvPr/>
          </p:nvSpPr>
          <p:spPr>
            <a:xfrm>
              <a:off x="4298598" y="3857396"/>
              <a:ext cx="538036" cy="5380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317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387596" y="3941748"/>
              <a:ext cx="3600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4140017" y="1395197"/>
            <a:ext cx="34997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altLang="zh-CN" b="1" kern="100" dirty="0">
                <a:solidFill>
                  <a:schemeClr val="tx1"/>
                </a:solidFill>
                <a:latin typeface="Algerian" panose="04020705040A02060702" charset="0"/>
                <a:cs typeface="Algerian" panose="04020705040A02060702" charset="0"/>
                <a:sym typeface="+mn-lt"/>
              </a:rPr>
              <a:t>Présentation du projet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40200" y="2271395"/>
            <a:ext cx="414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altLang="zh-CN" b="1" kern="100" dirty="0">
                <a:solidFill>
                  <a:schemeClr val="tx1"/>
                </a:solidFill>
                <a:latin typeface="Algerian" panose="04020705040A02060702" charset="0"/>
                <a:cs typeface="Algerian" panose="04020705040A02060702" charset="0"/>
                <a:sym typeface="+mn-lt"/>
              </a:rPr>
              <a:t>Analyse </a:t>
            </a:r>
            <a:r>
              <a:rPr lang="fr-FR" b="1" dirty="0">
                <a:solidFill>
                  <a:schemeClr val="tx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&amp; Conception du projet</a:t>
            </a:r>
            <a:endParaRPr lang="fr-FR" altLang="en-US" b="1" dirty="0">
              <a:solidFill>
                <a:schemeClr val="tx1"/>
              </a:solidFill>
              <a:latin typeface="Algerian" panose="04020705040A02060702" charset="0"/>
              <a:cs typeface="Algerian" panose="04020705040A02060702" charset="0"/>
              <a:sym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47820" y="3180715"/>
            <a:ext cx="3837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altLang="zh-CN" b="1" kern="100" dirty="0">
                <a:solidFill>
                  <a:schemeClr val="tx1"/>
                </a:solidFill>
                <a:latin typeface="Algerian" panose="04020705040A02060702" charset="0"/>
                <a:cs typeface="Algerian" panose="04020705040A02060702" charset="0"/>
                <a:sym typeface="+mn-lt"/>
              </a:rPr>
              <a:t>Réalisation </a:t>
            </a:r>
            <a:r>
              <a:rPr lang="fr-FR" b="1" dirty="0">
                <a:solidFill>
                  <a:schemeClr val="tx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&amp; mise en œuvre</a:t>
            </a:r>
            <a:endParaRPr lang="fr-FR" altLang="en-US" b="1" dirty="0">
              <a:solidFill>
                <a:schemeClr val="tx1"/>
              </a:solidFill>
              <a:latin typeface="Algerian" panose="04020705040A02060702" charset="0"/>
              <a:cs typeface="Algerian" panose="04020705040A02060702" charset="0"/>
              <a:sym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147637" y="4089108"/>
            <a:ext cx="34997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altLang="zh-CN" b="1" kern="100" dirty="0">
                <a:solidFill>
                  <a:schemeClr val="tx1"/>
                </a:solidFill>
                <a:latin typeface="Algerian" panose="04020705040A02060702" charset="0"/>
                <a:cs typeface="Algerian" panose="04020705040A02060702" charset="0"/>
                <a:sym typeface="+mn-lt"/>
              </a:rPr>
              <a:t>Conclusion</a:t>
            </a:r>
          </a:p>
        </p:txBody>
      </p:sp>
      <p:sp>
        <p:nvSpPr>
          <p:cNvPr id="87" name="Text Placeholder 4"/>
          <p:cNvSpPr txBox="1"/>
          <p:nvPr/>
        </p:nvSpPr>
        <p:spPr>
          <a:xfrm>
            <a:off x="179705" y="1131570"/>
            <a:ext cx="3447415" cy="263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0065" y="2284095"/>
            <a:ext cx="5904230" cy="400050"/>
          </a:xfrm>
        </p:spPr>
        <p:txBody>
          <a:bodyPr/>
          <a:lstStyle/>
          <a:p>
            <a:r>
              <a:rPr lang="fr-FR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Présentation du projet </a:t>
            </a:r>
            <a:endParaRPr lang="ko-KR" altLang="en-US" dirty="0">
              <a:solidFill>
                <a:schemeClr val="bg1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grpSp>
        <p:nvGrpSpPr>
          <p:cNvPr id="3" name="组合 1"/>
          <p:cNvGrpSpPr/>
          <p:nvPr/>
        </p:nvGrpSpPr>
        <p:grpSpPr>
          <a:xfrm>
            <a:off x="1188085" y="2094865"/>
            <a:ext cx="1056005" cy="954405"/>
            <a:chOff x="4862864" y="2447738"/>
            <a:chExt cx="717248" cy="628068"/>
          </a:xfrm>
        </p:grpSpPr>
        <p:sp>
          <p:nvSpPr>
            <p:cNvPr id="71" name="矩形 10"/>
            <p:cNvSpPr>
              <a:spLocks noChangeAspect="1"/>
            </p:cNvSpPr>
            <p:nvPr/>
          </p:nvSpPr>
          <p:spPr>
            <a:xfrm>
              <a:off x="4862864" y="2447738"/>
              <a:ext cx="717248" cy="628068"/>
            </a:xfrm>
            <a:prstGeom prst="hexagon">
              <a:avLst/>
            </a:prstGeom>
            <a:gradFill>
              <a:gsLst>
                <a:gs pos="100000">
                  <a:srgbClr val="00B0F0"/>
                </a:gs>
                <a:gs pos="0">
                  <a:schemeClr val="accent1"/>
                </a:gs>
              </a:gsLst>
              <a:lin ang="8100000" scaled="0"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sx="104000" sy="104000" algn="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922896" y="2513458"/>
              <a:ext cx="577850" cy="46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lgerian" panose="04020705040A02060702" charset="0"/>
                  <a:cs typeface="Algerian" panose="04020705040A02060702" charset="0"/>
                  <a:sym typeface="+mn-lt"/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3200620" y="2607537"/>
            <a:ext cx="792025" cy="792025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4577820" y="2607537"/>
            <a:ext cx="792025" cy="792025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5955020" y="2607537"/>
            <a:ext cx="792025" cy="792025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7332220" y="2607537"/>
            <a:ext cx="792025" cy="792025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21"/>
          <p:cNvSpPr>
            <a:spLocks noChangeAspect="1"/>
          </p:cNvSpPr>
          <p:nvPr/>
        </p:nvSpPr>
        <p:spPr>
          <a:xfrm>
            <a:off x="3385188" y="2790339"/>
            <a:ext cx="422887" cy="42641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ectangle 23"/>
          <p:cNvSpPr/>
          <p:nvPr/>
        </p:nvSpPr>
        <p:spPr>
          <a:xfrm>
            <a:off x="7506339" y="2873026"/>
            <a:ext cx="443787" cy="26104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6"/>
          <p:cNvSpPr/>
          <p:nvPr/>
        </p:nvSpPr>
        <p:spPr>
          <a:xfrm rot="2700000">
            <a:off x="6200063" y="2732889"/>
            <a:ext cx="301939" cy="54132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9"/>
          <p:cNvSpPr/>
          <p:nvPr/>
        </p:nvSpPr>
        <p:spPr>
          <a:xfrm>
            <a:off x="4783825" y="2825686"/>
            <a:ext cx="380015" cy="35572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208508" y="1053375"/>
            <a:ext cx="5274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Plusieur entité marocain cherche a encourager les petites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societe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donc c'est pour cela en           cherche a crée un site web </a:t>
            </a:r>
            <a:r>
              <a:rPr lang="fr-F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pour mettre en valeur les produits de l'entreprise sœur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053080" y="3687445"/>
            <a:ext cx="1198245" cy="845181"/>
            <a:chOff x="1472558" y="643609"/>
            <a:chExt cx="2359867" cy="845052"/>
          </a:xfrm>
        </p:grpSpPr>
        <p:sp>
          <p:nvSpPr>
            <p:cNvPr id="26" name="TextBox 25"/>
            <p:cNvSpPr txBox="1"/>
            <p:nvPr/>
          </p:nvSpPr>
          <p:spPr>
            <a:xfrm>
              <a:off x="1472558" y="1213113"/>
              <a:ext cx="2359771" cy="275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 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72655" y="643609"/>
              <a:ext cx="2359770" cy="64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Afficher</a:t>
              </a:r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 des</a:t>
              </a:r>
            </a:p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informations</a:t>
              </a:r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 sur le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produit</a:t>
              </a:r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  <a:sym typeface="+mn-ea"/>
                </a:rPr>
                <a:t> 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70177" y="3687138"/>
            <a:ext cx="1207310" cy="490144"/>
            <a:chOff x="1472558" y="998559"/>
            <a:chExt cx="2359771" cy="490144"/>
          </a:xfrm>
        </p:grpSpPr>
        <p:sp>
          <p:nvSpPr>
            <p:cNvPr id="32" name="TextBox 31"/>
            <p:cNvSpPr txBox="1"/>
            <p:nvPr/>
          </p:nvSpPr>
          <p:spPr>
            <a:xfrm>
              <a:off x="1472558" y="1213113"/>
              <a:ext cx="23597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72558" y="998559"/>
              <a:ext cx="235977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Attirer le </a:t>
              </a:r>
            </a:p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cs typeface="Arial" panose="020B0604020202020204" pitchFamily="34" charset="0"/>
                </a:rPr>
                <a:t>Lecteur</a:t>
              </a:r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14992" y="3687138"/>
            <a:ext cx="1239695" cy="490144"/>
            <a:chOff x="1409259" y="998559"/>
            <a:chExt cx="2423070" cy="490144"/>
          </a:xfrm>
        </p:grpSpPr>
        <p:sp>
          <p:nvSpPr>
            <p:cNvPr id="38" name="TextBox 37"/>
            <p:cNvSpPr txBox="1"/>
            <p:nvPr/>
          </p:nvSpPr>
          <p:spPr>
            <a:xfrm>
              <a:off x="1472558" y="1213113"/>
              <a:ext cx="23597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09259" y="998559"/>
              <a:ext cx="2422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cs typeface="Arial" panose="020B0604020202020204" pitchFamily="34" charset="0"/>
                </a:rPr>
                <a:t>Choisir</a:t>
              </a:r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le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anose="020B0604020202020204" pitchFamily="34" charset="0"/>
                </a:rPr>
                <a:t>produit</a:t>
              </a:r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124577" y="3687138"/>
            <a:ext cx="1207310" cy="646331"/>
            <a:chOff x="1472558" y="998559"/>
            <a:chExt cx="2359771" cy="646331"/>
          </a:xfrm>
        </p:grpSpPr>
        <p:sp>
          <p:nvSpPr>
            <p:cNvPr id="41" name="TextBox 40"/>
            <p:cNvSpPr txBox="1"/>
            <p:nvPr/>
          </p:nvSpPr>
          <p:spPr>
            <a:xfrm>
              <a:off x="1472558" y="1213113"/>
              <a:ext cx="23597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72558" y="998559"/>
              <a:ext cx="235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Afficher les      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anose="020B0604020202020204" pitchFamily="34" charset="0"/>
                </a:rPr>
                <a:t>mombres</a:t>
              </a:r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de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anose="020B0604020202020204" pitchFamily="34" charset="0"/>
                </a:rPr>
                <a:t>l’entreprise</a:t>
              </a:r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L’objectif du projet</a:t>
            </a:r>
            <a:endParaRPr lang="fr-FR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Placeholder 1" descr="depositphotos_11279735-stock-photo-solution"/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755650" y="2444750"/>
            <a:ext cx="1691640" cy="1116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775" y="2284095"/>
            <a:ext cx="6492240" cy="829310"/>
          </a:xfrm>
        </p:spPr>
        <p:txBody>
          <a:bodyPr/>
          <a:lstStyle/>
          <a:p>
            <a:pPr algn="ctr"/>
            <a:r>
              <a:rPr lang="fr-FR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Analyse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&amp;</a:t>
            </a:r>
            <a:r>
              <a:rPr lang="fr-FR" dirty="0">
                <a:latin typeface="Algerian" panose="04020705040A02060702" charset="0"/>
                <a:cs typeface="Algerian" panose="04020705040A02060702" charset="0"/>
                <a:sym typeface="+mn-ea"/>
              </a:rPr>
              <a:t> </a:t>
            </a:r>
            <a:r>
              <a:rPr lang="fr-FR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conception </a:t>
            </a:r>
            <a:br>
              <a:rPr lang="fr-FR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</a:br>
            <a:r>
              <a:rPr lang="fr-FR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du projet </a:t>
            </a:r>
            <a:br>
              <a:rPr lang="zh-CN" altLang="zh-CN" b="1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</a:br>
            <a:r>
              <a:rPr lang="fr-FR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 </a:t>
            </a:r>
            <a:endParaRPr lang="ko-KR" altLang="en-US" dirty="0">
              <a:solidFill>
                <a:schemeClr val="bg1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grpSp>
        <p:nvGrpSpPr>
          <p:cNvPr id="3" name="组合 1"/>
          <p:cNvGrpSpPr/>
          <p:nvPr/>
        </p:nvGrpSpPr>
        <p:grpSpPr>
          <a:xfrm>
            <a:off x="1188085" y="2094865"/>
            <a:ext cx="1056005" cy="954405"/>
            <a:chOff x="4862864" y="2447738"/>
            <a:chExt cx="717248" cy="628068"/>
          </a:xfrm>
        </p:grpSpPr>
        <p:sp>
          <p:nvSpPr>
            <p:cNvPr id="71" name="矩形 10"/>
            <p:cNvSpPr>
              <a:spLocks noChangeAspect="1"/>
            </p:cNvSpPr>
            <p:nvPr/>
          </p:nvSpPr>
          <p:spPr>
            <a:xfrm>
              <a:off x="4862864" y="2447738"/>
              <a:ext cx="717248" cy="628068"/>
            </a:xfrm>
            <a:prstGeom prst="hexagon">
              <a:avLst/>
            </a:prstGeom>
            <a:gradFill>
              <a:gsLst>
                <a:gs pos="100000">
                  <a:srgbClr val="00B0F0"/>
                </a:gs>
                <a:gs pos="0">
                  <a:schemeClr val="accent1"/>
                </a:gs>
              </a:gsLst>
              <a:lin ang="8100000" scaled="0"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sx="104000" sy="104000" algn="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922896" y="2513458"/>
              <a:ext cx="577850" cy="46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lgerian" panose="04020705040A02060702" charset="0"/>
                  <a:cs typeface="Algerian" panose="04020705040A02060702" charset="0"/>
                  <a:sym typeface="+mn-lt"/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 Analyse des </a:t>
            </a:r>
            <a:r>
              <a:rPr lang="en-US" altLang="ko-KR" dirty="0">
                <a:solidFill>
                  <a:schemeClr val="accent1"/>
                </a:solidFill>
              </a:rPr>
              <a:t>besoins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00065" y="1133318"/>
            <a:ext cx="609223" cy="609223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6"/>
          <p:cNvSpPr/>
          <p:nvPr/>
        </p:nvSpPr>
        <p:spPr>
          <a:xfrm rot="2700000">
            <a:off x="838766" y="3258364"/>
            <a:ext cx="232250" cy="41638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808738" y="2387502"/>
            <a:ext cx="292306" cy="27362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/>
          <p:cNvSpPr/>
          <p:nvPr/>
        </p:nvSpPr>
        <p:spPr>
          <a:xfrm>
            <a:off x="4644588" y="1132048"/>
            <a:ext cx="609223" cy="609223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ardrop 6"/>
          <p:cNvSpPr/>
          <p:nvPr/>
        </p:nvSpPr>
        <p:spPr>
          <a:xfrm rot="8100000">
            <a:off x="5020339" y="2373204"/>
            <a:ext cx="298411" cy="29841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899795" y="1212215"/>
            <a:ext cx="3169285" cy="1681331"/>
            <a:chOff x="1472558" y="831554"/>
            <a:chExt cx="2765965" cy="1487147"/>
          </a:xfrm>
        </p:grpSpPr>
        <p:sp>
          <p:nvSpPr>
            <p:cNvPr id="28" name="TextBox 27"/>
            <p:cNvSpPr txBox="1"/>
            <p:nvPr/>
          </p:nvSpPr>
          <p:spPr>
            <a:xfrm>
              <a:off x="1472558" y="1257003"/>
              <a:ext cx="2765965" cy="106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Contact le support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800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La gestion des produits</a:t>
              </a:r>
              <a:r>
                <a:rPr lang="en-US" altLang="fr-FR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  <a:sym typeface="+mn-ea"/>
                </a:rPr>
                <a:t>La gestion des services web.</a:t>
              </a: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72558" y="831554"/>
              <a:ext cx="2765965" cy="570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Besoins fonctionnels : </a:t>
              </a:r>
            </a:p>
            <a:p>
              <a:endPara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99085" y="1300480"/>
            <a:ext cx="4102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5292090" y="1212215"/>
            <a:ext cx="3606800" cy="2512641"/>
            <a:chOff x="1472558" y="942182"/>
            <a:chExt cx="2765965" cy="1799021"/>
          </a:xfrm>
        </p:grpSpPr>
        <p:sp>
          <p:nvSpPr>
            <p:cNvPr id="64" name="TextBox 63"/>
            <p:cNvSpPr txBox="1"/>
            <p:nvPr/>
          </p:nvSpPr>
          <p:spPr>
            <a:xfrm>
              <a:off x="1472558" y="1257003"/>
              <a:ext cx="2765965" cy="148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fr-FR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F</a:t>
              </a:r>
              <a:r>
                <a:rPr lang="fr-FR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iable</a:t>
              </a:r>
              <a:r>
                <a:rPr lang="en-US" altLang="fr-FR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 et portable</a:t>
              </a:r>
              <a:r>
                <a:rPr lang="fr-FR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.</a:t>
              </a:r>
            </a:p>
            <a:p>
              <a:pPr marL="171450" indent="-1714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fr-FR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I</a:t>
              </a:r>
              <a:r>
                <a:rPr lang="fr-FR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nterface facile à</a:t>
              </a:r>
              <a:r>
                <a:rPr lang="en-US" altLang="fr-FR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fr-FR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utiliser</a:t>
              </a:r>
              <a:r>
                <a:rPr lang="en-US" altLang="fr-FR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.</a:t>
              </a:r>
            </a:p>
            <a:p>
              <a:pPr marL="171450" indent="-1714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fr-FR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 La </a:t>
              </a:r>
              <a:r>
                <a:rPr lang="en-US" altLang="fr-FR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sécurité.</a:t>
              </a:r>
              <a:endPara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+mn-ea"/>
              </a:endParaRPr>
            </a:p>
            <a:p>
              <a:pPr marL="171450" indent="-1714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72558" y="942182"/>
              <a:ext cx="2765965" cy="263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Cambria" panose="02040503050406030204" pitchFamily="18" charset="0"/>
                  <a:sym typeface="+mn-ea"/>
                </a:rPr>
                <a:t>Besoins non fonctionnels :</a:t>
              </a:r>
              <a:endPara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660900" y="1299210"/>
            <a:ext cx="5759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BNF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 Analyse des </a:t>
            </a:r>
            <a:r>
              <a:rPr lang="en-US" altLang="ko-KR" dirty="0">
                <a:solidFill>
                  <a:schemeClr val="accent1"/>
                </a:solidFill>
              </a:rPr>
              <a:t>besoins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6"/>
          <p:cNvSpPr/>
          <p:nvPr/>
        </p:nvSpPr>
        <p:spPr>
          <a:xfrm rot="2700000">
            <a:off x="838766" y="3258364"/>
            <a:ext cx="232250" cy="41638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/>
          <p:cNvSpPr/>
          <p:nvPr/>
        </p:nvSpPr>
        <p:spPr>
          <a:xfrm>
            <a:off x="2196663" y="1051403"/>
            <a:ext cx="609223" cy="609223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ardrop 6"/>
          <p:cNvSpPr/>
          <p:nvPr/>
        </p:nvSpPr>
        <p:spPr>
          <a:xfrm rot="8100000">
            <a:off x="2572414" y="2292559"/>
            <a:ext cx="298411" cy="29841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3" name="Group 62"/>
          <p:cNvGrpSpPr/>
          <p:nvPr/>
        </p:nvGrpSpPr>
        <p:grpSpPr>
          <a:xfrm>
            <a:off x="2844165" y="1131570"/>
            <a:ext cx="5120005" cy="2706131"/>
            <a:chOff x="1472558" y="942182"/>
            <a:chExt cx="3926404" cy="1937557"/>
          </a:xfrm>
        </p:grpSpPr>
        <p:sp>
          <p:nvSpPr>
            <p:cNvPr id="64" name="TextBox 63"/>
            <p:cNvSpPr txBox="1"/>
            <p:nvPr/>
          </p:nvSpPr>
          <p:spPr>
            <a:xfrm>
              <a:off x="1472558" y="1256801"/>
              <a:ext cx="3926404" cy="1622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La partie Administrat</a:t>
              </a:r>
              <a:r>
                <a:rPr lang="en-US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eur</a:t>
              </a:r>
              <a:r>
                <a:rPr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 doit permettre au chef</a:t>
              </a:r>
              <a:r>
                <a:rPr lang="en-US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    </a:t>
              </a:r>
              <a:r>
                <a:rPr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 </a:t>
              </a:r>
              <a:r>
                <a:rPr lang="en-US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d'entreprise la mise à jour du site.</a:t>
              </a:r>
            </a:p>
            <a:p>
              <a:pPr marL="171450" indent="-1714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L</a:t>
              </a:r>
              <a:r>
                <a:rPr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e visiteur pourra naviguer et chercher dans le site web sans s'identifier</a:t>
              </a:r>
              <a:r>
                <a:rPr lang="en-US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+mn-ea"/>
                </a:rPr>
                <a:t>.</a:t>
              </a:r>
              <a:endParaRPr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+mn-ea"/>
              </a:endParaRPr>
            </a:p>
            <a:p>
              <a:pPr marL="171450" indent="-1714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72558" y="942182"/>
              <a:ext cx="2765965" cy="300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fr-FR" sz="2000" b="1" u="sng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Cambria" panose="02040503050406030204" pitchFamily="18" charset="0"/>
                  <a:sym typeface="+mn-ea"/>
                </a:rPr>
                <a:t>Règles de gestion :</a:t>
              </a:r>
              <a:endParaRPr lang="ko-KR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Cambria" panose="02040503050406030204" pitchFamily="18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12975" y="1218565"/>
            <a:ext cx="5759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23728" y="3507854"/>
            <a:ext cx="4896544" cy="1635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Placeholder 13"/>
          <p:cNvSpPr txBox="1"/>
          <p:nvPr/>
        </p:nvSpPr>
        <p:spPr>
          <a:xfrm>
            <a:off x="2141220" y="4516120"/>
            <a:ext cx="4860925" cy="6737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Diagramme de cas d</a:t>
            </a:r>
            <a:r>
              <a:rPr lang="en-US" altLang="fr-FR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’</a:t>
            </a:r>
            <a:r>
              <a:rPr lang="fr-FR" sz="2000" b="1" dirty="0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utilisation :</a:t>
            </a:r>
            <a:endParaRPr lang="fr-FR" altLang="ko-KR" sz="2000" b="1" dirty="0">
              <a:solidFill>
                <a:schemeClr val="bg1"/>
              </a:solidFill>
              <a:latin typeface="Algerian" panose="04020705040A02060702" charset="0"/>
              <a:cs typeface="Algerian" panose="04020705040A02060702" charset="0"/>
              <a:sym typeface="+mn-ea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3F450C62-350F-4E41-91C3-1E76AC27761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/>
          <a:srcRect t="4298" b="4298"/>
          <a:stretch>
            <a:fillRect/>
          </a:stretch>
        </p:blipFill>
        <p:spPr>
          <a:xfrm>
            <a:off x="180000" y="179550"/>
            <a:ext cx="8640472" cy="4480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DD2D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DD2D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522</Words>
  <Application>Microsoft Office PowerPoint</Application>
  <PresentationFormat>Affichage à l'écran (16:9)</PresentationFormat>
  <Paragraphs>76</Paragraphs>
  <Slides>20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20</vt:i4>
      </vt:variant>
    </vt:vector>
  </HeadingPairs>
  <TitlesOfParts>
    <vt:vector size="30" baseType="lpstr">
      <vt:lpstr>맑은 고딕</vt:lpstr>
      <vt:lpstr>Algerian</vt:lpstr>
      <vt:lpstr>Arial</vt:lpstr>
      <vt:lpstr>Arial (Corps)</vt:lpstr>
      <vt:lpstr>Britannic Bold</vt:lpstr>
      <vt:lpstr>Cambria</vt:lpstr>
      <vt:lpstr>Times New Roman</vt:lpstr>
      <vt:lpstr>Cover and End Slide Master</vt:lpstr>
      <vt:lpstr>Contents Slide Master</vt:lpstr>
      <vt:lpstr>Section Break Slide Master</vt:lpstr>
      <vt:lpstr>Réalisation d'une application web pour  l'exposition des produit d’entreprise</vt:lpstr>
      <vt:lpstr>Introduction  </vt:lpstr>
      <vt:lpstr>  PLAN : </vt:lpstr>
      <vt:lpstr>Présentation du projet </vt:lpstr>
      <vt:lpstr>L’objectif du projet</vt:lpstr>
      <vt:lpstr>Analyse &amp; conception  du projet   </vt:lpstr>
      <vt:lpstr> Analyse des besoins</vt:lpstr>
      <vt:lpstr> Analyse des besoins</vt:lpstr>
      <vt:lpstr>Présentation PowerPoint</vt:lpstr>
      <vt:lpstr>Présentation PowerPoint</vt:lpstr>
      <vt:lpstr>Présentation PowerPoint</vt:lpstr>
      <vt:lpstr>Présentation PowerPoint</vt:lpstr>
      <vt:lpstr>Réalisation &amp; Mise en  œuvre</vt:lpstr>
      <vt:lpstr> Logiciel Utilisée</vt:lpstr>
      <vt:lpstr> Language Utilisée</vt:lpstr>
      <vt:lpstr>Réalisation</vt:lpstr>
      <vt:lpstr> Site-Web</vt:lpstr>
      <vt:lpstr> Site-Web</vt:lpstr>
      <vt:lpstr>Présentation PowerPoint</vt:lpstr>
      <vt:lpstr>Merci pour votre Attention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Salah Zbiri</cp:lastModifiedBy>
  <cp:revision>148</cp:revision>
  <dcterms:created xsi:type="dcterms:W3CDTF">2016-11-07T07:00:00Z</dcterms:created>
  <dcterms:modified xsi:type="dcterms:W3CDTF">2021-09-28T10:16:10Z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2982BA3AEB364599BAFAAD69223CF7BC</vt:lpwstr>
  </property>
</Properties>
</file>